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4948159248167"/>
          <c:y val="2.5775471247912185E-2"/>
          <c:w val="0.80081058599118615"/>
          <c:h val="0.545624296962879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ln w="57150"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20.04</c:v>
                </c:pt>
                <c:pt idx="1">
                  <c:v>20.53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5D-454C-9175-4062F34D9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010496"/>
        <c:axId val="10601203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21.61</c:v>
                </c:pt>
                <c:pt idx="1">
                  <c:v>20.83</c:v>
                </c:pt>
                <c:pt idx="2">
                  <c:v>19.52</c:v>
                </c:pt>
                <c:pt idx="3">
                  <c:v>19.2</c:v>
                </c:pt>
                <c:pt idx="4">
                  <c:v>19.11</c:v>
                </c:pt>
                <c:pt idx="5">
                  <c:v>18.829999999999998</c:v>
                </c:pt>
                <c:pt idx="6">
                  <c:v>19.12</c:v>
                </c:pt>
                <c:pt idx="7">
                  <c:v>19.91</c:v>
                </c:pt>
                <c:pt idx="8">
                  <c:v>19.98</c:v>
                </c:pt>
                <c:pt idx="9">
                  <c:v>21.95</c:v>
                </c:pt>
                <c:pt idx="10">
                  <c:v>21.21</c:v>
                </c:pt>
                <c:pt idx="11">
                  <c:v>19.88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D-454C-9175-4062F34D9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010496"/>
        <c:axId val="106012032"/>
      </c:lineChart>
      <c:catAx>
        <c:axId val="106010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en-US"/>
          </a:p>
        </c:txPr>
        <c:crossAx val="106012032"/>
        <c:crosses val="autoZero"/>
        <c:auto val="1"/>
        <c:lblAlgn val="ctr"/>
        <c:lblOffset val="100"/>
        <c:noMultiLvlLbl val="0"/>
      </c:catAx>
      <c:valAx>
        <c:axId val="106012032"/>
        <c:scaling>
          <c:orientation val="minMax"/>
          <c:max val="23"/>
          <c:min val="17"/>
        </c:scaling>
        <c:delete val="0"/>
        <c:axPos val="l"/>
        <c:majorGridlines>
          <c:spPr>
            <a:ln>
              <a:noFill/>
            </a:ln>
          </c:spPr>
        </c:majorGridlines>
        <c:numFmt formatCode="&quot;$&quot;#,##0.00" sourceLinked="0"/>
        <c:majorTickMark val="out"/>
        <c:minorTickMark val="none"/>
        <c:tickLblPos val="nextTo"/>
        <c:txPr>
          <a:bodyPr/>
          <a:lstStyle/>
          <a:p>
            <a:pPr>
              <a:defRPr sz="900" b="0"/>
            </a:pPr>
            <a:endParaRPr lang="en-US"/>
          </a:p>
        </c:txPr>
        <c:crossAx val="106010496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4948159248167"/>
          <c:y val="2.5775471247912185E-2"/>
          <c:w val="0.80081058599118615"/>
          <c:h val="0.5426481064866891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ln w="57150"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19.39</c:v>
                </c:pt>
                <c:pt idx="1">
                  <c:v>19.850000000000001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50-4E0E-A16A-259DCC6DA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382720"/>
        <c:axId val="45138239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20.010000000000002</c:v>
                </c:pt>
                <c:pt idx="1">
                  <c:v>18.86</c:v>
                </c:pt>
                <c:pt idx="2">
                  <c:v>18.38</c:v>
                </c:pt>
                <c:pt idx="3">
                  <c:v>17.95</c:v>
                </c:pt>
                <c:pt idx="4">
                  <c:v>18.100000000000001</c:v>
                </c:pt>
                <c:pt idx="5">
                  <c:v>18.260000000000002</c:v>
                </c:pt>
                <c:pt idx="6">
                  <c:v>18.260000000000002</c:v>
                </c:pt>
                <c:pt idx="7">
                  <c:v>18.91</c:v>
                </c:pt>
                <c:pt idx="8">
                  <c:v>19.09</c:v>
                </c:pt>
                <c:pt idx="9">
                  <c:v>21.49</c:v>
                </c:pt>
                <c:pt idx="10">
                  <c:v>20.87</c:v>
                </c:pt>
                <c:pt idx="11">
                  <c:v>19.23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50-4E0E-A16A-259DCC6DA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010496"/>
        <c:axId val="106012032"/>
      </c:lineChart>
      <c:catAx>
        <c:axId val="106010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en-US"/>
          </a:p>
        </c:txPr>
        <c:crossAx val="106012032"/>
        <c:crosses val="autoZero"/>
        <c:auto val="1"/>
        <c:lblAlgn val="ctr"/>
        <c:lblOffset val="100"/>
        <c:noMultiLvlLbl val="0"/>
      </c:catAx>
      <c:valAx>
        <c:axId val="106012032"/>
        <c:scaling>
          <c:orientation val="minMax"/>
          <c:max val="23"/>
          <c:min val="17"/>
        </c:scaling>
        <c:delete val="0"/>
        <c:axPos val="l"/>
        <c:majorGridlines>
          <c:spPr>
            <a:ln>
              <a:noFill/>
            </a:ln>
          </c:spPr>
        </c:majorGridlines>
        <c:numFmt formatCode="&quot;$&quot;#,##0.00" sourceLinked="0"/>
        <c:majorTickMark val="out"/>
        <c:minorTickMark val="none"/>
        <c:tickLblPos val="nextTo"/>
        <c:txPr>
          <a:bodyPr/>
          <a:lstStyle/>
          <a:p>
            <a:pPr>
              <a:defRPr sz="900" b="0"/>
            </a:pPr>
            <a:endParaRPr lang="en-US"/>
          </a:p>
        </c:txPr>
        <c:crossAx val="106010496"/>
        <c:crosses val="autoZero"/>
        <c:crossBetween val="between"/>
        <c:majorUnit val="1"/>
      </c:valAx>
      <c:valAx>
        <c:axId val="45138239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451382720"/>
        <c:crosses val="max"/>
        <c:crossBetween val="between"/>
      </c:valAx>
      <c:catAx>
        <c:axId val="451382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1382392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0538E-FD90-45ED-AC1D-4E0D32EE85C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CBF29-BE0E-42FC-86CC-53F9BB4A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34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CBF29-BE0E-42FC-86CC-53F9BB4A2E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9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5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3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5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0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1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5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7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9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6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7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7CB04E2-54CA-477F-9DC3-AC5C39D50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0500894"/>
              </p:ext>
            </p:extLst>
          </p:nvPr>
        </p:nvGraphicFramePr>
        <p:xfrm>
          <a:off x="1600200" y="1450108"/>
          <a:ext cx="2850846" cy="609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C2242084-8196-4A61-B14F-57AA03642577}"/>
              </a:ext>
            </a:extLst>
          </p:cNvPr>
          <p:cNvSpPr txBox="1">
            <a:spLocks/>
          </p:cNvSpPr>
          <p:nvPr/>
        </p:nvSpPr>
        <p:spPr>
          <a:xfrm>
            <a:off x="1772286" y="1524000"/>
            <a:ext cx="2819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>
                <a:latin typeface="Calibri" pitchFamily="34" charset="0"/>
              </a:rPr>
              <a:t>Class 2  Milk Price</a:t>
            </a:r>
            <a:br>
              <a:rPr lang="en-US" sz="1200" b="1" dirty="0">
                <a:latin typeface="Calibri" pitchFamily="34" charset="0"/>
              </a:rPr>
            </a:br>
            <a:r>
              <a:rPr lang="en-US" sz="1200" b="1" dirty="0">
                <a:solidFill>
                  <a:srgbClr val="C00000"/>
                </a:solidFill>
                <a:latin typeface="Calibri" pitchFamily="34" charset="0"/>
              </a:rPr>
              <a:t>2024 </a:t>
            </a:r>
            <a:r>
              <a:rPr lang="en-US" sz="1200" dirty="0">
                <a:latin typeface="Calibri" pitchFamily="34" charset="0"/>
              </a:rPr>
              <a:t>vs. </a:t>
            </a:r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2023</a:t>
            </a:r>
            <a:br>
              <a:rPr lang="en-US" sz="800" b="1" dirty="0">
                <a:latin typeface="Calibri" pitchFamily="34" charset="0"/>
              </a:rPr>
            </a:br>
            <a:endParaRPr lang="en-US" sz="800" b="1" dirty="0">
              <a:latin typeface="Calibri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C18A107-CAE8-409B-85E4-FB9408A22A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8091499"/>
              </p:ext>
            </p:extLst>
          </p:nvPr>
        </p:nvGraphicFramePr>
        <p:xfrm>
          <a:off x="4724400" y="1464644"/>
          <a:ext cx="2850846" cy="60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832046" y="1466215"/>
            <a:ext cx="2819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>
                <a:latin typeface="Calibri" pitchFamily="34" charset="0"/>
              </a:rPr>
              <a:t>Class 4 Milk Price</a:t>
            </a:r>
            <a:br>
              <a:rPr lang="en-US" sz="1200" b="1" dirty="0">
                <a:latin typeface="Calibri" pitchFamily="34" charset="0"/>
              </a:rPr>
            </a:br>
            <a:r>
              <a:rPr lang="en-US" sz="1200" b="1" dirty="0">
                <a:solidFill>
                  <a:srgbClr val="C00000"/>
                </a:solidFill>
                <a:latin typeface="Calibri" pitchFamily="34" charset="0"/>
              </a:rPr>
              <a:t>2024</a:t>
            </a:r>
            <a:r>
              <a:rPr lang="en-US" sz="1200" dirty="0">
                <a:latin typeface="Calibri" pitchFamily="34" charset="0"/>
              </a:rPr>
              <a:t> vs. </a:t>
            </a:r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2023</a:t>
            </a:r>
            <a:br>
              <a:rPr lang="en-US" sz="800" b="1" dirty="0">
                <a:latin typeface="Calibri" pitchFamily="34" charset="0"/>
              </a:rPr>
            </a:br>
            <a:endParaRPr lang="en-US" sz="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29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1082</TotalTime>
  <Words>21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Prices Average monthly CME Prices*** Class III &amp; 4b Milk Price x 10</dc:title>
  <dc:creator>Kevin Thome</dc:creator>
  <cp:lastModifiedBy>Kevin Thome</cp:lastModifiedBy>
  <cp:revision>74</cp:revision>
  <dcterms:created xsi:type="dcterms:W3CDTF">2013-01-04T16:25:33Z</dcterms:created>
  <dcterms:modified xsi:type="dcterms:W3CDTF">2024-03-25T16:24:52Z</dcterms:modified>
</cp:coreProperties>
</file>